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"/>
  </p:notesMasterIdLst>
  <p:sldIdLst>
    <p:sldId id="256" r:id="rId2"/>
  </p:sldIdLst>
  <p:sldSz cx="50399950" cy="32399288"/>
  <p:notesSz cx="6797675" cy="9928225"/>
  <p:embeddedFontLst>
    <p:embeddedFont>
      <p:font typeface="Arial Black" panose="020B06040202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Garamond" panose="02020404030301010803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j343/+ITSQ0uIkTlHuC/FULA7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6FE3E6-1E57-422A-BDB0-E33D253F4442}">
  <a:tblStyle styleId="{D66FE3E6-1E57-422A-BDB0-E33D253F444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660"/>
    <p:restoredTop sz="94660"/>
  </p:normalViewPr>
  <p:slideViewPr>
    <p:cSldViewPr snapToGrid="0">
      <p:cViewPr>
        <p:scale>
          <a:sx n="23" d="100"/>
          <a:sy n="23" d="100"/>
        </p:scale>
        <p:origin x="2328" y="568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customschemas.google.com/relationships/presentationmetadata" Target="metadata"/><Relationship Id="rId26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customXml" Target="../customXml/item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microsoft.com/office/2016/11/relationships/changesInfo" Target="changesInfos/changesInfo1.xml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ta, Krishna (Student)" userId="1cc3def2-69c6-4460-8b19-c3ef7a4982a7" providerId="ADAL" clId="{0F0F7B39-06C4-AD40-A743-7BB497322E61}"/>
    <pc:docChg chg="modSld">
      <pc:chgData name="Mehta, Krishna (Student)" userId="1cc3def2-69c6-4460-8b19-c3ef7a4982a7" providerId="ADAL" clId="{0F0F7B39-06C4-AD40-A743-7BB497322E61}" dt="2023-04-28T15:58:43.319" v="212" actId="1076"/>
      <pc:docMkLst>
        <pc:docMk/>
      </pc:docMkLst>
      <pc:sldChg chg="modSp mod">
        <pc:chgData name="Mehta, Krishna (Student)" userId="1cc3def2-69c6-4460-8b19-c3ef7a4982a7" providerId="ADAL" clId="{0F0F7B39-06C4-AD40-A743-7BB497322E61}" dt="2023-04-28T15:58:43.319" v="212" actId="1076"/>
        <pc:sldMkLst>
          <pc:docMk/>
          <pc:sldMk cId="0" sldId="256"/>
        </pc:sldMkLst>
        <pc:spChg chg="mod">
          <ac:chgData name="Mehta, Krishna (Student)" userId="1cc3def2-69c6-4460-8b19-c3ef7a4982a7" providerId="ADAL" clId="{0F0F7B39-06C4-AD40-A743-7BB497322E61}" dt="2023-04-28T15:56:14.126" v="104" actId="1076"/>
          <ac:spMkLst>
            <pc:docMk/>
            <pc:sldMk cId="0" sldId="256"/>
            <ac:spMk id="7" creationId="{AE4470E9-0636-1144-4538-48B75EF143EE}"/>
          </ac:spMkLst>
        </pc:spChg>
        <pc:spChg chg="mod">
          <ac:chgData name="Mehta, Krishna (Student)" userId="1cc3def2-69c6-4460-8b19-c3ef7a4982a7" providerId="ADAL" clId="{0F0F7B39-06C4-AD40-A743-7BB497322E61}" dt="2023-04-28T15:53:59.619" v="51" actId="1076"/>
          <ac:spMkLst>
            <pc:docMk/>
            <pc:sldMk cId="0" sldId="256"/>
            <ac:spMk id="12" creationId="{176576BE-827A-614E-B6A0-8D303A014997}"/>
          </ac:spMkLst>
        </pc:spChg>
        <pc:spChg chg="mod">
          <ac:chgData name="Mehta, Krishna (Student)" userId="1cc3def2-69c6-4460-8b19-c3ef7a4982a7" providerId="ADAL" clId="{0F0F7B39-06C4-AD40-A743-7BB497322E61}" dt="2023-04-28T15:49:29.440" v="16" actId="14100"/>
          <ac:spMkLst>
            <pc:docMk/>
            <pc:sldMk cId="0" sldId="256"/>
            <ac:spMk id="91" creationId="{00000000-0000-0000-0000-000000000000}"/>
          </ac:spMkLst>
        </pc:spChg>
        <pc:spChg chg="mod">
          <ac:chgData name="Mehta, Krishna (Student)" userId="1cc3def2-69c6-4460-8b19-c3ef7a4982a7" providerId="ADAL" clId="{0F0F7B39-06C4-AD40-A743-7BB497322E61}" dt="2023-04-28T15:51:34.714" v="46" actId="20577"/>
          <ac:spMkLst>
            <pc:docMk/>
            <pc:sldMk cId="0" sldId="256"/>
            <ac:spMk id="93" creationId="{00000000-0000-0000-0000-000000000000}"/>
          </ac:spMkLst>
        </pc:spChg>
        <pc:spChg chg="mod">
          <ac:chgData name="Mehta, Krishna (Student)" userId="1cc3def2-69c6-4460-8b19-c3ef7a4982a7" providerId="ADAL" clId="{0F0F7B39-06C4-AD40-A743-7BB497322E61}" dt="2023-04-28T15:58:12.545" v="208" actId="1076"/>
          <ac:spMkLst>
            <pc:docMk/>
            <pc:sldMk cId="0" sldId="256"/>
            <ac:spMk id="94" creationId="{00000000-0000-0000-0000-000000000000}"/>
          </ac:spMkLst>
        </pc:spChg>
        <pc:spChg chg="mod">
          <ac:chgData name="Mehta, Krishna (Student)" userId="1cc3def2-69c6-4460-8b19-c3ef7a4982a7" providerId="ADAL" clId="{0F0F7B39-06C4-AD40-A743-7BB497322E61}" dt="2023-04-28T15:55:43.207" v="103" actId="14100"/>
          <ac:spMkLst>
            <pc:docMk/>
            <pc:sldMk cId="0" sldId="256"/>
            <ac:spMk id="95" creationId="{00000000-0000-0000-0000-000000000000}"/>
          </ac:spMkLst>
        </pc:spChg>
        <pc:spChg chg="mod">
          <ac:chgData name="Mehta, Krishna (Student)" userId="1cc3def2-69c6-4460-8b19-c3ef7a4982a7" providerId="ADAL" clId="{0F0F7B39-06C4-AD40-A743-7BB497322E61}" dt="2023-04-28T15:58:43.319" v="212" actId="1076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Mehta, Krishna (Student)" userId="1cc3def2-69c6-4460-8b19-c3ef7a4982a7" providerId="ADAL" clId="{0F0F7B39-06C4-AD40-A743-7BB497322E61}" dt="2023-04-28T15:58:36.673" v="211" actId="1076"/>
          <ac:spMkLst>
            <pc:docMk/>
            <pc:sldMk cId="0" sldId="256"/>
            <ac:spMk id="1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93750" y="1241425"/>
            <a:ext cx="52101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1241425"/>
            <a:ext cx="52101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08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0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3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3464996" y="30029341"/>
            <a:ext cx="11339989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6694984" y="30029341"/>
            <a:ext cx="1700998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5594966" y="30029341"/>
            <a:ext cx="11339989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 rot="-5400000">
            <a:off x="42189050" y="14288742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i="0" u="none" strike="noStrike" cap="none">
                <a:solidFill>
                  <a:srgbClr val="D0CECE"/>
                </a:solidFill>
                <a:latin typeface="Arial Black"/>
                <a:ea typeface="Arial Black"/>
                <a:cs typeface="Arial Black"/>
                <a:sym typeface="Arial Black"/>
              </a:rPr>
              <a:t>NON-USABLE AREA</a:t>
            </a:r>
            <a:endParaRPr sz="11000" b="1" i="0" u="none" strike="noStrike" cap="none">
              <a:solidFill>
                <a:srgbClr val="D0CEC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-533401" y="-3209960"/>
            <a:ext cx="50933350" cy="152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i="0" u="none" strike="noStrike" cap="none">
                <a:solidFill>
                  <a:srgbClr val="D0CECE"/>
                </a:solidFill>
                <a:latin typeface="Arial Black"/>
                <a:ea typeface="Arial Black"/>
                <a:cs typeface="Arial Black"/>
                <a:sym typeface="Arial Black"/>
              </a:rPr>
              <a:t>NON-USABLE AREA</a:t>
            </a:r>
            <a:endParaRPr sz="11000" b="1" i="0" u="none" strike="noStrike" cap="none">
              <a:solidFill>
                <a:srgbClr val="D0CEC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-287905" y="34193144"/>
            <a:ext cx="50933350" cy="152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i="0" u="none" strike="noStrike" cap="none">
                <a:solidFill>
                  <a:srgbClr val="D0CECE"/>
                </a:solidFill>
                <a:latin typeface="Arial Black"/>
                <a:ea typeface="Arial Black"/>
                <a:cs typeface="Arial Black"/>
                <a:sym typeface="Arial Black"/>
              </a:rPr>
              <a:t>NON-USABLE AREA</a:t>
            </a:r>
            <a:endParaRPr sz="11000" b="1" i="0" u="none" strike="noStrike" cap="none">
              <a:solidFill>
                <a:srgbClr val="D0CEC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" name="Google Shape;22;p3"/>
          <p:cNvSpPr/>
          <p:nvPr/>
        </p:nvSpPr>
        <p:spPr>
          <a:xfrm rot="-5400000">
            <a:off x="-13604187" y="14288742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i="0" u="none" strike="noStrike" cap="none">
                <a:solidFill>
                  <a:srgbClr val="D0CECE"/>
                </a:solidFill>
                <a:latin typeface="Arial Black"/>
                <a:ea typeface="Arial Black"/>
                <a:cs typeface="Arial Black"/>
                <a:sym typeface="Arial Black"/>
              </a:rPr>
              <a:t>NON-USABLE AREA</a:t>
            </a:r>
            <a:endParaRPr sz="11000" b="1" i="0" u="none" strike="noStrike" cap="none">
              <a:solidFill>
                <a:srgbClr val="D0CEC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0"/>
            <a:ext cx="50432322" cy="32399288"/>
          </a:xfrm>
          <a:prstGeom prst="rect">
            <a:avLst/>
          </a:prstGeom>
          <a:solidFill>
            <a:srgbClr val="0054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6A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98000" y="-1323766"/>
            <a:ext cx="17440756" cy="3516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49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4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3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7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2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8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23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844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k.d.mehta@lancaster.ac.uk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hyperlink" Target="https://www.cpoc.org.uk/sites/cpoc/files/documents/2022-09/1.%20CPOC_GuidelinefortheManagementofAnaemia_September2022.pdf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3;p1">
            <a:extLst>
              <a:ext uri="{FF2B5EF4-FFF2-40B4-BE49-F238E27FC236}">
                <a16:creationId xmlns:a16="http://schemas.microsoft.com/office/drawing/2014/main" id="{B1F701F5-54FA-3E78-FDCE-ADDA85F69F7B}"/>
              </a:ext>
            </a:extLst>
          </p:cNvPr>
          <p:cNvSpPr/>
          <p:nvPr/>
        </p:nvSpPr>
        <p:spPr>
          <a:xfrm>
            <a:off x="11394036" y="22455953"/>
            <a:ext cx="11602710" cy="9177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38297297" y="27482800"/>
            <a:ext cx="11602710" cy="4094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1VBBBBBII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38297297" y="22467756"/>
            <a:ext cx="11602709" cy="4583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3385866" y="22462546"/>
            <a:ext cx="14399563" cy="9111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679476" y="22425292"/>
            <a:ext cx="10325440" cy="91095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79476" y="15035480"/>
            <a:ext cx="10325440" cy="7027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1004916" y="825521"/>
            <a:ext cx="38653047" cy="53782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23313472" y="7544819"/>
            <a:ext cx="14471957" cy="144192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97564" y="7645668"/>
            <a:ext cx="10325440" cy="7027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961814" y="9181911"/>
            <a:ext cx="9907222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dk1"/>
                </a:solidFill>
              </a:rPr>
              <a:t>Anaemia</a:t>
            </a:r>
            <a:r>
              <a:rPr lang="en-US" sz="3000" dirty="0">
                <a:solidFill>
                  <a:schemeClr val="dk1"/>
                </a:solidFill>
              </a:rPr>
              <a:t> is a very </a:t>
            </a:r>
            <a:r>
              <a:rPr lang="en-US" sz="3000" b="1" dirty="0">
                <a:solidFill>
                  <a:schemeClr val="dk1"/>
                </a:solidFill>
              </a:rPr>
              <a:t>prevalent</a:t>
            </a:r>
            <a:r>
              <a:rPr lang="en-US" sz="3000" dirty="0">
                <a:solidFill>
                  <a:schemeClr val="dk1"/>
                </a:solidFill>
              </a:rPr>
              <a:t> condition that is defined as </a:t>
            </a:r>
            <a:r>
              <a:rPr lang="en-US" sz="3000" b="1" dirty="0" err="1">
                <a:solidFill>
                  <a:schemeClr val="dk1"/>
                </a:solidFill>
              </a:rPr>
              <a:t>Haemoglobin</a:t>
            </a:r>
            <a:r>
              <a:rPr lang="en-US" sz="3000" b="1" dirty="0">
                <a:solidFill>
                  <a:schemeClr val="dk1"/>
                </a:solidFill>
              </a:rPr>
              <a:t> (Hb) below 130 </a:t>
            </a:r>
            <a:r>
              <a:rPr lang="en-US" sz="3000" dirty="0">
                <a:solidFill>
                  <a:schemeClr val="dk1"/>
                </a:solidFill>
              </a:rPr>
              <a:t>(Male and Female). (1)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Most commonly due to iron deficiency.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Perioperatively it can </a:t>
            </a:r>
            <a:r>
              <a:rPr lang="en-US" sz="3000" b="1" dirty="0">
                <a:solidFill>
                  <a:schemeClr val="dk1"/>
                </a:solidFill>
              </a:rPr>
              <a:t>increase risk of complications </a:t>
            </a:r>
            <a:r>
              <a:rPr lang="en-US" sz="3000" dirty="0">
                <a:solidFill>
                  <a:schemeClr val="dk1"/>
                </a:solidFill>
              </a:rPr>
              <a:t>by two to three times – independently 20% increase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</a:rPr>
              <a:t>Centre for perioperative care  (CPC) </a:t>
            </a:r>
            <a:r>
              <a:rPr lang="en-US" sz="3000" dirty="0">
                <a:solidFill>
                  <a:schemeClr val="dk1"/>
                </a:solidFill>
              </a:rPr>
              <a:t>has released guidance on the management of this including: (2)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chemeClr val="dk1"/>
                </a:solidFill>
              </a:rPr>
              <a:t>Should be found and managed early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chemeClr val="dk1"/>
                </a:solidFill>
              </a:rPr>
              <a:t>All who meet testing criteria should have FBC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chemeClr val="dk1"/>
                </a:solidFill>
              </a:rPr>
              <a:t>All who have finding of anaemia should have a documented cause</a:t>
            </a:r>
          </a:p>
        </p:txBody>
      </p:sp>
      <p:sp>
        <p:nvSpPr>
          <p:cNvPr id="92" name="Google Shape;92;p1"/>
          <p:cNvSpPr/>
          <p:nvPr/>
        </p:nvSpPr>
        <p:spPr>
          <a:xfrm>
            <a:off x="730276" y="16595765"/>
            <a:ext cx="9908942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</a:rPr>
              <a:t>Assess the prevalence of </a:t>
            </a:r>
            <a:r>
              <a:rPr lang="en-US" sz="3000" dirty="0" err="1">
                <a:solidFill>
                  <a:schemeClr val="dk1"/>
                </a:solidFill>
              </a:rPr>
              <a:t>anaemia</a:t>
            </a:r>
            <a:r>
              <a:rPr lang="en-US" sz="3000" dirty="0">
                <a:solidFill>
                  <a:schemeClr val="dk1"/>
                </a:solidFill>
              </a:rPr>
              <a:t> in patients undergoing elective surgery at Noble’s Hospital.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dk1"/>
                </a:solidFill>
              </a:rPr>
              <a:t>Analyse</a:t>
            </a:r>
            <a:r>
              <a:rPr lang="en-US" sz="3000" dirty="0">
                <a:solidFill>
                  <a:schemeClr val="dk1"/>
                </a:solidFill>
              </a:rPr>
              <a:t> whether further action, such as checking blood results in elective patients before pre-operative clinics, would have any impact. Monitor whether treatment was initiated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</a:rPr>
              <a:t>Determine how closely the guidance from the CPC is adhered to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</a:rPr>
              <a:t>Discuss the reasons for the results found.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</a:rPr>
              <a:t>If there is potential, suggest reasonable actions and improvements.</a:t>
            </a:r>
            <a:endParaRPr sz="3000" dirty="0"/>
          </a:p>
        </p:txBody>
      </p:sp>
      <p:sp>
        <p:nvSpPr>
          <p:cNvPr id="93" name="Google Shape;93;p1"/>
          <p:cNvSpPr/>
          <p:nvPr/>
        </p:nvSpPr>
        <p:spPr>
          <a:xfrm>
            <a:off x="697564" y="23775572"/>
            <a:ext cx="10340422" cy="794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8976" marR="0" lvl="0" indent="-39897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Suitable patients were identified from the hospital’s theatre electronic system</a:t>
            </a:r>
          </a:p>
          <a:p>
            <a:pPr marL="398976" marR="0" lvl="0" indent="-39897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The selection criteria was: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Elective total hip and knee replacements undertaken at Nobles Hospital, Isle of Man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Mid-August to Mid-November 2022 (3 months)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3000" dirty="0">
              <a:solidFill>
                <a:schemeClr val="dk1"/>
              </a:solidFill>
            </a:endParaRPr>
          </a:p>
          <a:p>
            <a:pPr marL="398976" marR="0" lvl="0" indent="-39897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Following this, records were searched and these parameters were noted:</a:t>
            </a:r>
          </a:p>
          <a:p>
            <a:pPr marL="398976" marR="0" lvl="0" indent="-39897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- Full blood counts (FBC) – taken within 12mo pre-operative clinic, pre-operative clinic, within hours of surgery, post-operatively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Hb below 130 at any stage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Further tests – e.g. iron studies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3000" dirty="0">
              <a:solidFill>
                <a:schemeClr val="dk1"/>
              </a:solidFill>
            </a:endParaRPr>
          </a:p>
          <a:p>
            <a:pPr marL="398976" marR="0" lvl="0" indent="-39897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Evidence of management of anaemia was noted from the patients notes and clinic letters </a:t>
            </a:r>
          </a:p>
        </p:txBody>
      </p:sp>
      <p:sp>
        <p:nvSpPr>
          <p:cNvPr id="94" name="Google Shape;94;p1"/>
          <p:cNvSpPr/>
          <p:nvPr/>
        </p:nvSpPr>
        <p:spPr>
          <a:xfrm>
            <a:off x="11549854" y="24342376"/>
            <a:ext cx="11025265" cy="677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The importance of </a:t>
            </a:r>
            <a:r>
              <a:rPr lang="en-US" sz="3000" dirty="0" err="1">
                <a:solidFill>
                  <a:schemeClr val="dk1"/>
                </a:solidFill>
              </a:rPr>
              <a:t>anaemia</a:t>
            </a:r>
            <a:r>
              <a:rPr lang="en-US" sz="3000" dirty="0">
                <a:solidFill>
                  <a:schemeClr val="dk1"/>
                </a:solidFill>
              </a:rPr>
              <a:t> in peri-operative care is paramount which was shown through this assessment of the extent to which practice at this hospital mirrors guidance.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The results found have shown the general pattern that </a:t>
            </a:r>
            <a:r>
              <a:rPr lang="en-US" sz="3000" dirty="0" err="1">
                <a:solidFill>
                  <a:schemeClr val="dk1"/>
                </a:solidFill>
              </a:rPr>
              <a:t>anaemia</a:t>
            </a:r>
            <a:r>
              <a:rPr lang="en-US" sz="3000" dirty="0">
                <a:solidFill>
                  <a:schemeClr val="dk1"/>
                </a:solidFill>
              </a:rPr>
              <a:t> could have been detected earlier due to many patients having incidental FBCs on system. Specifically evidenced in the three cases described.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Additional data shows that ensuring early blood testing for these patients may improve diagnosis and treatment of </a:t>
            </a:r>
            <a:r>
              <a:rPr lang="en-US" sz="3000" dirty="0" err="1">
                <a:solidFill>
                  <a:schemeClr val="dk1"/>
                </a:solidFill>
              </a:rPr>
              <a:t>anaemia</a:t>
            </a:r>
            <a:r>
              <a:rPr lang="en-US" sz="3000" dirty="0">
                <a:solidFill>
                  <a:schemeClr val="dk1"/>
                </a:solidFill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Suggested improvements were varied but there is a general push to check a patient’s blood results at listing for them to be referred to pre-assessment clinic early if there are any findings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"/>
          <p:cNvSpPr/>
          <p:nvPr/>
        </p:nvSpPr>
        <p:spPr>
          <a:xfrm>
            <a:off x="38729486" y="24225760"/>
            <a:ext cx="1107849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</a:rPr>
              <a:t>A large thank you to the theatre lead who sourced the initial data. Also note the contributions to the </a:t>
            </a:r>
            <a:r>
              <a:rPr lang="en-US" sz="3200" dirty="0" err="1">
                <a:solidFill>
                  <a:schemeClr val="dk1"/>
                </a:solidFill>
              </a:rPr>
              <a:t>anaesthetists</a:t>
            </a:r>
            <a:r>
              <a:rPr lang="en-US" sz="3200" dirty="0">
                <a:solidFill>
                  <a:schemeClr val="dk1"/>
                </a:solidFill>
              </a:rPr>
              <a:t> and surgeons present at the hospital’s surgical Morbidity and Mortality meeting, where this project was discussed and where the recommendations were suggested.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9047981" y="29346254"/>
            <a:ext cx="101013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</a:rPr>
              <a:t>Krishna Mehta – Fifth Year Medical Student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  <a:hlinkClick r:id="rId3"/>
              </a:rPr>
              <a:t>k.d.mehta@lancaster.ac.uk</a:t>
            </a:r>
            <a:endParaRPr lang="en-GB" sz="3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</a:rPr>
              <a:t>Dr Kate </a:t>
            </a:r>
            <a:r>
              <a:rPr lang="en-GB" sz="3200" dirty="0" err="1">
                <a:solidFill>
                  <a:schemeClr val="dk1"/>
                </a:solidFill>
              </a:rPr>
              <a:t>Teare</a:t>
            </a:r>
            <a:r>
              <a:rPr lang="en-GB" sz="3200" dirty="0">
                <a:solidFill>
                  <a:schemeClr val="dk1"/>
                </a:solidFill>
              </a:rPr>
              <a:t> – Consultant Anaesthetist </a:t>
            </a:r>
          </a:p>
        </p:txBody>
      </p:sp>
      <p:sp>
        <p:nvSpPr>
          <p:cNvPr id="99" name="Google Shape;99;p1"/>
          <p:cNvSpPr/>
          <p:nvPr/>
        </p:nvSpPr>
        <p:spPr>
          <a:xfrm>
            <a:off x="11940698" y="14211515"/>
            <a:ext cx="1030111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</a:rPr>
              <a:t>Figure 1: Centre for perioperative care pathway for managing </a:t>
            </a:r>
            <a:r>
              <a:rPr lang="en-US" sz="2400" i="1" dirty="0" err="1">
                <a:solidFill>
                  <a:schemeClr val="bg1"/>
                </a:solidFill>
              </a:rPr>
              <a:t>anaemia</a:t>
            </a:r>
            <a:r>
              <a:rPr lang="en-US" sz="2400" i="1" dirty="0">
                <a:solidFill>
                  <a:schemeClr val="bg1"/>
                </a:solidFill>
              </a:rPr>
              <a:t> (1)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1701061" y="3177762"/>
            <a:ext cx="27488497" cy="236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250" tIns="430250" rIns="430250" bIns="430250" anchor="ctr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lt1"/>
                </a:solidFill>
              </a:rPr>
              <a:t>K MEHTA</a:t>
            </a:r>
            <a:r>
              <a:rPr lang="en-US" sz="3200" u="sng" baseline="30000" dirty="0">
                <a:solidFill>
                  <a:schemeClr val="lt1"/>
                </a:solidFill>
              </a:rPr>
              <a:t>1</a:t>
            </a:r>
            <a:r>
              <a:rPr lang="en-US" sz="3200" u="sng" dirty="0">
                <a:solidFill>
                  <a:schemeClr val="lt1"/>
                </a:solidFill>
              </a:rPr>
              <a:t>, Dr K TEARE</a:t>
            </a:r>
            <a:r>
              <a:rPr lang="en-US" sz="3200" u="sng" baseline="30000" dirty="0">
                <a:solidFill>
                  <a:schemeClr val="lt1"/>
                </a:solidFill>
              </a:rPr>
              <a:t>2</a:t>
            </a:r>
            <a:endParaRPr dirty="0"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solidFill>
                  <a:schemeClr val="lt1"/>
                </a:solidFill>
              </a:rPr>
              <a:t>Lancaster University, Lancaster, United Kingdom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solidFill>
                  <a:schemeClr val="lt1"/>
                </a:solidFill>
              </a:rPr>
              <a:t> Noble’s Hospital, Douglas, Isle of Man</a:t>
            </a:r>
            <a:endParaRPr dirty="0"/>
          </a:p>
        </p:txBody>
      </p:sp>
      <p:sp>
        <p:nvSpPr>
          <p:cNvPr id="101" name="Google Shape;101;p1"/>
          <p:cNvSpPr/>
          <p:nvPr/>
        </p:nvSpPr>
        <p:spPr>
          <a:xfrm>
            <a:off x="11752050" y="1764835"/>
            <a:ext cx="28235631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75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Impact of pre-operative </a:t>
            </a:r>
            <a:r>
              <a:rPr lang="en-US" sz="7500" b="1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anaemia</a:t>
            </a:r>
            <a:r>
              <a:rPr lang="en-US" sz="75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on elective patients</a:t>
            </a:r>
            <a:endParaRPr sz="7500" b="1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28676" y="7917717"/>
            <a:ext cx="8291428" cy="114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655213" y="8042235"/>
            <a:ext cx="8285588" cy="79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</a:rPr>
              <a:t>INTRODUCTION</a:t>
            </a:r>
            <a:r>
              <a:rPr lang="en-US" sz="1800" b="1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46764" y="15312522"/>
            <a:ext cx="8291428" cy="114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673300" y="15437041"/>
            <a:ext cx="8267499" cy="79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</a:rPr>
              <a:t>AIM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96923" y="22638058"/>
            <a:ext cx="8291428" cy="114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207803" y="22760105"/>
            <a:ext cx="8605183" cy="79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</a:rPr>
              <a:t>METHOD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240351" y="22613361"/>
            <a:ext cx="9658602" cy="1162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11266888" y="22701623"/>
            <a:ext cx="96561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</a:rPr>
              <a:t>CONCLUSION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8201085" y="22774455"/>
            <a:ext cx="10416519" cy="114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/>
          <p:nvPr/>
        </p:nvSpPr>
        <p:spPr>
          <a:xfrm>
            <a:off x="37676075" y="22904058"/>
            <a:ext cx="1041598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</a:rPr>
              <a:t>ACKNOWLEDGEMENTS</a:t>
            </a: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8174549" y="27846045"/>
            <a:ext cx="10416519" cy="1148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38201086" y="27974272"/>
            <a:ext cx="10415984" cy="79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</a:rPr>
              <a:t>CONTACT INFORMATION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40486379" y="1370884"/>
            <a:ext cx="8704735" cy="40286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500" tIns="375500" rIns="375500" bIns="375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3194342" y="7976650"/>
            <a:ext cx="9658602" cy="114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22980868" y="8036734"/>
            <a:ext cx="9656173" cy="79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</a:rPr>
              <a:t>RESULTS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Manx Care - To mark the launch of Manx Care, we wanted to share our brand  new logo which was chosen by our very own colleagues. The logo combines the  core colours">
            <a:extLst>
              <a:ext uri="{FF2B5EF4-FFF2-40B4-BE49-F238E27FC236}">
                <a16:creationId xmlns:a16="http://schemas.microsoft.com/office/drawing/2014/main" id="{25A3A502-204D-9BC0-3798-FBCF53BD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400" y="2956347"/>
            <a:ext cx="4390714" cy="24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A74DB-A622-5448-A021-D0F1ABE9FF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875" r="10290" b="22892"/>
          <a:stretch/>
        </p:blipFill>
        <p:spPr>
          <a:xfrm>
            <a:off x="40621311" y="1365300"/>
            <a:ext cx="5997311" cy="2255596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810855A-A527-E048-3640-AF701A41C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74" y="746911"/>
            <a:ext cx="9106146" cy="5358760"/>
          </a:xfrm>
          <a:prstGeom prst="rect">
            <a:avLst/>
          </a:prstGeom>
        </p:spPr>
      </p:pic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F589BDA9-8097-A66C-BC3A-A4EF206A88B2}"/>
              </a:ext>
            </a:extLst>
          </p:cNvPr>
          <p:cNvSpPr/>
          <p:nvPr/>
        </p:nvSpPr>
        <p:spPr>
          <a:xfrm>
            <a:off x="38201085" y="7544819"/>
            <a:ext cx="11606899" cy="144518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20;p1">
            <a:extLst>
              <a:ext uri="{FF2B5EF4-FFF2-40B4-BE49-F238E27FC236}">
                <a16:creationId xmlns:a16="http://schemas.microsoft.com/office/drawing/2014/main" id="{ABC7FA3A-EE44-9C89-85C3-D136C978321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8054766" y="8046046"/>
            <a:ext cx="9658602" cy="11446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1;p1">
            <a:extLst>
              <a:ext uri="{FF2B5EF4-FFF2-40B4-BE49-F238E27FC236}">
                <a16:creationId xmlns:a16="http://schemas.microsoft.com/office/drawing/2014/main" id="{84C6FF31-821B-99E0-739D-64089CA0512C}"/>
              </a:ext>
            </a:extLst>
          </p:cNvPr>
          <p:cNvSpPr/>
          <p:nvPr/>
        </p:nvSpPr>
        <p:spPr>
          <a:xfrm>
            <a:off x="36721372" y="8229354"/>
            <a:ext cx="96561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</a:rPr>
              <a:t>DISCUSSION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11;p1">
            <a:extLst>
              <a:ext uri="{FF2B5EF4-FFF2-40B4-BE49-F238E27FC236}">
                <a16:creationId xmlns:a16="http://schemas.microsoft.com/office/drawing/2014/main" id="{723A3FD8-5FEA-977F-FE0A-21C8D4A6C217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3313472" y="22701623"/>
            <a:ext cx="9658602" cy="11622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2;p1">
            <a:extLst>
              <a:ext uri="{FF2B5EF4-FFF2-40B4-BE49-F238E27FC236}">
                <a16:creationId xmlns:a16="http://schemas.microsoft.com/office/drawing/2014/main" id="{1D706B92-3233-0555-7594-46DCF525FE3D}"/>
              </a:ext>
            </a:extLst>
          </p:cNvPr>
          <p:cNvSpPr/>
          <p:nvPr/>
        </p:nvSpPr>
        <p:spPr>
          <a:xfrm>
            <a:off x="22575119" y="22904058"/>
            <a:ext cx="96561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</a:rPr>
              <a:t>REFERENCES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9A5DF6EE-4802-3BE7-8A03-EDFAF4AA0BB5}"/>
              </a:ext>
            </a:extLst>
          </p:cNvPr>
          <p:cNvSpPr/>
          <p:nvPr/>
        </p:nvSpPr>
        <p:spPr>
          <a:xfrm>
            <a:off x="38297297" y="9190840"/>
            <a:ext cx="11360666" cy="1305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spAutoFit/>
          </a:bodyPr>
          <a:lstStyle/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200" b="1" u="sng" dirty="0">
                <a:solidFill>
                  <a:schemeClr val="dk1"/>
                </a:solidFill>
              </a:rPr>
              <a:t>Reasons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200" dirty="0">
                <a:solidFill>
                  <a:schemeClr val="dk1"/>
                </a:solidFill>
              </a:rPr>
              <a:t>Unaware that blood results are available </a:t>
            </a:r>
            <a:r>
              <a:rPr lang="en-GB" sz="3200" b="1" dirty="0">
                <a:solidFill>
                  <a:schemeClr val="dk1"/>
                </a:solidFill>
              </a:rPr>
              <a:t>– poor communication and documentation </a:t>
            </a:r>
            <a:r>
              <a:rPr lang="en-GB" sz="3200" dirty="0">
                <a:solidFill>
                  <a:schemeClr val="dk1"/>
                </a:solidFill>
              </a:rPr>
              <a:t>between the specialities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200" dirty="0">
                <a:solidFill>
                  <a:schemeClr val="dk1"/>
                </a:solidFill>
              </a:rPr>
              <a:t>Blood results system </a:t>
            </a:r>
            <a:r>
              <a:rPr lang="en-GB" sz="3200" b="1" dirty="0">
                <a:solidFill>
                  <a:schemeClr val="dk1"/>
                </a:solidFill>
              </a:rPr>
              <a:t>poorly highlights deranged Hb </a:t>
            </a:r>
            <a:r>
              <a:rPr lang="en-GB" sz="3200" dirty="0">
                <a:solidFill>
                  <a:schemeClr val="dk1"/>
                </a:solidFill>
              </a:rPr>
              <a:t>according to previous guidance – </a:t>
            </a:r>
            <a:r>
              <a:rPr lang="en-GB" sz="3200" dirty="0" err="1">
                <a:solidFill>
                  <a:schemeClr val="dk1"/>
                </a:solidFill>
              </a:rPr>
              <a:t>womens</a:t>
            </a:r>
            <a:r>
              <a:rPr lang="en-GB" sz="3200" dirty="0">
                <a:solidFill>
                  <a:schemeClr val="dk1"/>
                </a:solidFill>
              </a:rPr>
              <a:t> v </a:t>
            </a:r>
            <a:r>
              <a:rPr lang="en-GB" sz="3200" dirty="0" err="1">
                <a:solidFill>
                  <a:schemeClr val="dk1"/>
                </a:solidFill>
              </a:rPr>
              <a:t>mens</a:t>
            </a:r>
            <a:r>
              <a:rPr lang="en-GB" sz="3200" dirty="0">
                <a:solidFill>
                  <a:schemeClr val="dk1"/>
                </a:solidFill>
              </a:rPr>
              <a:t> range, does not match this guidance, easy to miss result is not normal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GB" sz="3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200" b="1" u="sng" dirty="0">
                <a:solidFill>
                  <a:schemeClr val="dk1"/>
                </a:solidFill>
              </a:rPr>
              <a:t>Improvements and suggestions made</a:t>
            </a:r>
            <a:endParaRPr sz="3200" b="1" u="sng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200" b="1" dirty="0">
                <a:solidFill>
                  <a:schemeClr val="dk1"/>
                </a:solidFill>
              </a:rPr>
              <a:t>Increased awareness </a:t>
            </a:r>
            <a:r>
              <a:rPr lang="en-GB" sz="3200" dirty="0">
                <a:solidFill>
                  <a:schemeClr val="dk1"/>
                </a:solidFill>
              </a:rPr>
              <a:t>-  more cases regarding this issue reported through pre-assessment clinics, aim to lead to improved treatment 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200" b="1" dirty="0">
                <a:solidFill>
                  <a:schemeClr val="dk1"/>
                </a:solidFill>
              </a:rPr>
              <a:t>At listing, existing bloods may be checked -</a:t>
            </a:r>
            <a:r>
              <a:rPr lang="en-GB" sz="3200" dirty="0">
                <a:solidFill>
                  <a:schemeClr val="dk1"/>
                </a:solidFill>
              </a:rPr>
              <a:t> this allows early diagnosis, thorough investigation and effective management whilst avoiding IV iron (1)</a:t>
            </a:r>
          </a:p>
          <a:p>
            <a:pPr marL="457200" indent="-457200">
              <a:spcBef>
                <a:spcPts val="1600"/>
              </a:spcBef>
              <a:buFontTx/>
              <a:buChar char="-"/>
            </a:pPr>
            <a:r>
              <a:rPr lang="en-GB" sz="3200" dirty="0">
                <a:solidFill>
                  <a:schemeClr val="dk1"/>
                </a:solidFill>
              </a:rPr>
              <a:t>Stress that anaemia is Hb less than 130 for all even if this is not highlighted (2)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200" dirty="0">
                <a:solidFill>
                  <a:schemeClr val="dk1"/>
                </a:solidFill>
              </a:rPr>
              <a:t>Aim to </a:t>
            </a:r>
            <a:r>
              <a:rPr lang="en-GB" sz="3200" b="1" dirty="0">
                <a:solidFill>
                  <a:schemeClr val="dk1"/>
                </a:solidFill>
              </a:rPr>
              <a:t>not rush </a:t>
            </a:r>
            <a:r>
              <a:rPr lang="en-GB" sz="3200" dirty="0">
                <a:solidFill>
                  <a:schemeClr val="dk1"/>
                </a:solidFill>
              </a:rPr>
              <a:t>any treatments – oral iron takes 4-6 weeks, IV iron requires up to 4 weeks (3)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200" b="1" dirty="0">
                <a:solidFill>
                  <a:schemeClr val="dk1"/>
                </a:solidFill>
              </a:rPr>
              <a:t>Encourage</a:t>
            </a:r>
            <a:r>
              <a:rPr lang="en-GB" sz="3200" dirty="0">
                <a:solidFill>
                  <a:schemeClr val="dk1"/>
                </a:solidFill>
              </a:rPr>
              <a:t> increased </a:t>
            </a:r>
            <a:r>
              <a:rPr lang="en-GB" sz="3200" b="1" dirty="0">
                <a:solidFill>
                  <a:schemeClr val="dk1"/>
                </a:solidFill>
              </a:rPr>
              <a:t>communication</a:t>
            </a:r>
            <a:r>
              <a:rPr lang="en-GB" sz="3200" dirty="0">
                <a:solidFill>
                  <a:schemeClr val="dk1"/>
                </a:solidFill>
              </a:rPr>
              <a:t> between specialities – tackles unawareness, prevents duplication  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200" b="1" dirty="0">
                <a:solidFill>
                  <a:schemeClr val="dk1"/>
                </a:solidFill>
              </a:rPr>
              <a:t>Reassess</a:t>
            </a:r>
            <a:r>
              <a:rPr lang="en-GB" sz="3200" dirty="0">
                <a:solidFill>
                  <a:schemeClr val="dk1"/>
                </a:solidFill>
              </a:rPr>
              <a:t> this issue – complete this project again, review improvements and impact, consider the addition of elective general surgery 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DB1A118-4284-F685-F36D-47CDF4517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1672" y="7660887"/>
            <a:ext cx="11437896" cy="6260743"/>
          </a:xfrm>
          <a:prstGeom prst="rect">
            <a:avLst/>
          </a:prstGeom>
        </p:spPr>
      </p:pic>
      <p:pic>
        <p:nvPicPr>
          <p:cNvPr id="15" name="Picture 14" descr="Timeline&#10;&#10;Description automatically generated">
            <a:extLst>
              <a:ext uri="{FF2B5EF4-FFF2-40B4-BE49-F238E27FC236}">
                <a16:creationId xmlns:a16="http://schemas.microsoft.com/office/drawing/2014/main" id="{FC66BF4A-0488-E8D4-2382-CB3CFFE941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61672" y="15049212"/>
            <a:ext cx="11259164" cy="6202178"/>
          </a:xfrm>
          <a:prstGeom prst="rect">
            <a:avLst/>
          </a:prstGeom>
        </p:spPr>
      </p:pic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43AFD167-D915-3D9B-5D68-2E4B33A12F03}"/>
              </a:ext>
            </a:extLst>
          </p:cNvPr>
          <p:cNvSpPr/>
          <p:nvPr/>
        </p:nvSpPr>
        <p:spPr>
          <a:xfrm>
            <a:off x="11461672" y="21309279"/>
            <a:ext cx="112591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</a:rPr>
              <a:t>Figure 2: Results depicting management of patients found to be </a:t>
            </a:r>
            <a:r>
              <a:rPr lang="en-US" sz="2400" i="1" dirty="0" err="1">
                <a:solidFill>
                  <a:schemeClr val="bg1"/>
                </a:solidFill>
              </a:rPr>
              <a:t>anaemic</a:t>
            </a:r>
            <a:r>
              <a:rPr lang="en-US" sz="2400" i="1" dirty="0">
                <a:solidFill>
                  <a:schemeClr val="bg1"/>
                </a:solidFill>
              </a:rPr>
              <a:t> at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</a:rPr>
              <a:t>pre-operative assessment clinic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58DE0899-CA76-F0AD-2CA5-25DF22934FA3}"/>
              </a:ext>
            </a:extLst>
          </p:cNvPr>
          <p:cNvSpPr/>
          <p:nvPr/>
        </p:nvSpPr>
        <p:spPr>
          <a:xfrm>
            <a:off x="23447376" y="9152643"/>
            <a:ext cx="14106748" cy="78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spAutoFit/>
          </a:bodyPr>
          <a:lstStyle/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 </a:t>
            </a:r>
            <a:r>
              <a:rPr lang="en-GB" sz="3200" dirty="0">
                <a:solidFill>
                  <a:schemeClr val="dk1"/>
                </a:solidFill>
              </a:rPr>
              <a:t> 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470E9-0636-1144-4538-48B75EF143EE}"/>
              </a:ext>
            </a:extLst>
          </p:cNvPr>
          <p:cNvSpPr txBox="1"/>
          <p:nvPr/>
        </p:nvSpPr>
        <p:spPr>
          <a:xfrm>
            <a:off x="23665240" y="24641551"/>
            <a:ext cx="1401083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457200" indent="-514350" algn="l">
              <a:buAutoNum type="arabicPeriod"/>
            </a:pPr>
            <a:r>
              <a:rPr lang="en-GB" sz="3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Centre for Perioperative Care. Guideline for the Management of Anaemia in the Perioperative Pathway [Internet]. 2022 Sep [cited 2023 Mar 10]. Available from: </a:t>
            </a:r>
            <a:r>
              <a:rPr lang="en-GB" sz="3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https://www.cpoc.org.uk/sites/cpoc/files/documents/2022-09/1.%20CPOC_GuidelinefortheManagementofAnaemia_September2022.pdf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457200" indent="-514350" algn="l">
              <a:buAutoNum type="arabicPeriod"/>
            </a:pPr>
            <a:r>
              <a:rPr lang="en-GB" sz="3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Hawkins T, Agarwal S, Evans CR. Centre for Perioperative Care anaemia guideline: implications for anaesthesia. British Journal of Anaesthesia. 2023 Feb;130(2):115–9.</a:t>
            </a:r>
          </a:p>
          <a:p>
            <a:pPr marL="514350" marR="457200" indent="-514350" algn="l">
              <a:buAutoNum type="arabicPeriod"/>
            </a:pPr>
            <a:r>
              <a:rPr lang="en-GB" sz="3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 Knowledge Summaries [Internet]. NICE. Available from: https://</a:t>
            </a:r>
            <a:r>
              <a:rPr lang="en-GB" sz="3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cks.nice.org.uk</a:t>
            </a:r>
            <a:r>
              <a:rPr lang="en-GB" sz="3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/topics/anaemia-iron-deficiency/management/management/</a:t>
            </a:r>
          </a:p>
          <a:p>
            <a:pPr algn="l"/>
            <a:r>
              <a:rPr lang="en-GB" sz="2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576BE-827A-614E-B6A0-8D303A014997}"/>
              </a:ext>
            </a:extLst>
          </p:cNvPr>
          <p:cNvSpPr txBox="1"/>
          <p:nvPr/>
        </p:nvSpPr>
        <p:spPr>
          <a:xfrm>
            <a:off x="23536402" y="9322138"/>
            <a:ext cx="13945329" cy="129163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Overall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52 patients identified – 25% anaemic 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36 patients had an incidental FBC on record within the year before their surgery - of these, 12 were anaemic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There were 16 patients with no recent FBC prior to the pre-operative clinic – some of these were also found to be anaemic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</a:rPr>
              <a:t>See Figure 2 for more detail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GB" sz="3000" i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1"/>
                </a:solidFill>
              </a:rPr>
              <a:t>Post-operatively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r>
              <a:rPr lang="en-GB" sz="3000" dirty="0">
                <a:solidFill>
                  <a:schemeClr val="dk1"/>
                </a:solidFill>
              </a:rPr>
              <a:t>Pre-operative anaemic </a:t>
            </a:r>
          </a:p>
          <a:p>
            <a:pPr marL="914400" lvl="1" indent="-457200"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r</a:t>
            </a:r>
            <a:r>
              <a:rPr lang="en-GB" sz="3000" dirty="0"/>
              <a:t>ange 94 – 125, mean = 113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r>
              <a:rPr lang="en-GB" sz="3000" dirty="0">
                <a:solidFill>
                  <a:schemeClr val="dk1"/>
                </a:solidFill>
              </a:rPr>
              <a:t>Non-anaemic patients 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r>
              <a:rPr lang="en-GB" sz="3000" dirty="0">
                <a:solidFill>
                  <a:schemeClr val="dk1"/>
                </a:solidFill>
              </a:rPr>
              <a:t>- Range 130 -161, mean = 143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r>
              <a:rPr lang="en-GB" sz="3000" dirty="0">
                <a:solidFill>
                  <a:schemeClr val="dk1"/>
                </a:solidFill>
              </a:rPr>
              <a:t>Mean peri-operative drop Hb = 21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r>
              <a:rPr lang="en-GB" sz="3000" b="1" dirty="0">
                <a:solidFill>
                  <a:schemeClr val="dk1"/>
                </a:solidFill>
              </a:rPr>
              <a:t>Individual cases where Hb &lt;130 on an incidental FBC 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r>
              <a:rPr lang="en-GB" sz="3000" dirty="0">
                <a:solidFill>
                  <a:schemeClr val="dk1"/>
                </a:solidFill>
              </a:rPr>
              <a:t>Case 1 – 72 </a:t>
            </a:r>
            <a:r>
              <a:rPr lang="en-GB" sz="3000" dirty="0" err="1">
                <a:solidFill>
                  <a:schemeClr val="dk1"/>
                </a:solidFill>
              </a:rPr>
              <a:t>yo</a:t>
            </a:r>
            <a:endParaRPr lang="en-GB" sz="30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Rheumatoid arthritis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Iron studies conducted previous years, showing deficiency with treatment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Within the past year, no iron studies or supplements prescribed / taken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Post-operative Hb 80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r>
              <a:rPr lang="en-GB" sz="3000" dirty="0">
                <a:solidFill>
                  <a:schemeClr val="dk1"/>
                </a:solidFill>
              </a:rPr>
              <a:t>Case 2 – 83 </a:t>
            </a:r>
            <a:r>
              <a:rPr lang="en-GB" sz="3000" dirty="0" err="1">
                <a:solidFill>
                  <a:schemeClr val="dk1"/>
                </a:solidFill>
              </a:rPr>
              <a:t>yo</a:t>
            </a:r>
            <a:endParaRPr lang="en-GB" sz="30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Significant IHD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No iron studies conducted 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Despite anaemia noted during clinic, no action taken 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Post-operative Hb 87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Blood transfusion given in ED one month after, followed by IV iron infusion days later</a:t>
            </a:r>
          </a:p>
          <a:p>
            <a:pPr marR="0" lvl="0" algn="l" rtl="0">
              <a:spcBef>
                <a:spcPts val="1600"/>
              </a:spcBef>
              <a:spcAft>
                <a:spcPts val="0"/>
              </a:spcAft>
            </a:pPr>
            <a:r>
              <a:rPr lang="en-GB" sz="3000" dirty="0">
                <a:solidFill>
                  <a:schemeClr val="dk1"/>
                </a:solidFill>
              </a:rPr>
              <a:t>Case 3 – 77 </a:t>
            </a:r>
            <a:r>
              <a:rPr lang="en-GB" sz="3000" dirty="0" err="1">
                <a:solidFill>
                  <a:schemeClr val="dk1"/>
                </a:solidFill>
              </a:rPr>
              <a:t>yo</a:t>
            </a:r>
            <a:endParaRPr lang="en-GB" sz="30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Paroxysmal AF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Incidental Hb noted, iron studies then conducted through pre-assessment</a:t>
            </a:r>
          </a:p>
          <a:p>
            <a:pPr marL="457200" marR="0" lvl="0" indent="-45720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-GB" sz="3000" dirty="0">
                <a:solidFill>
                  <a:schemeClr val="dk1"/>
                </a:solidFill>
              </a:rPr>
              <a:t>IV iron given but response not assessed </a:t>
            </a:r>
          </a:p>
          <a:p>
            <a:endParaRPr lang="en-US" sz="3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9E85942EA2042BB0575791D718127" ma:contentTypeVersion="16" ma:contentTypeDescription="Create a new document." ma:contentTypeScope="" ma:versionID="12ab945d2efe0ef10a297c059136f865">
  <xsd:schema xmlns:xsd="http://www.w3.org/2001/XMLSchema" xmlns:xs="http://www.w3.org/2001/XMLSchema" xmlns:p="http://schemas.microsoft.com/office/2006/metadata/properties" xmlns:ns2="ec49a593-3265-4a49-b71d-8db4c0af5911" xmlns:ns3="eef307fe-dfcd-4dc4-b0dc-232c2dad2b81" targetNamespace="http://schemas.microsoft.com/office/2006/metadata/properties" ma:root="true" ma:fieldsID="9fb502e339f467c4a23c9469629d027a" ns2:_="" ns3:_="">
    <xsd:import namespace="ec49a593-3265-4a49-b71d-8db4c0af5911"/>
    <xsd:import namespace="eef307fe-dfcd-4dc4-b0dc-232c2dad2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9a593-3265-4a49-b71d-8db4c0af5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edd084-375f-4d55-8c57-698fcc9f02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307fe-dfcd-4dc4-b0dc-232c2dad2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914966-92ef-45d4-8a8f-bd5c406bf076}" ma:internalName="TaxCatchAll" ma:showField="CatchAllData" ma:web="eef307fe-dfcd-4dc4-b0dc-232c2dad2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9a593-3265-4a49-b71d-8db4c0af5911">
      <Terms xmlns="http://schemas.microsoft.com/office/infopath/2007/PartnerControls"/>
    </lcf76f155ced4ddcb4097134ff3c332f>
    <TaxCatchAll xmlns="eef307fe-dfcd-4dc4-b0dc-232c2dad2b81" xsi:nil="true"/>
  </documentManagement>
</p:properties>
</file>

<file path=customXml/itemProps1.xml><?xml version="1.0" encoding="utf-8"?>
<ds:datastoreItem xmlns:ds="http://schemas.openxmlformats.org/officeDocument/2006/customXml" ds:itemID="{40C4E7D9-CD6F-44C9-8FFC-AC2447BFDB1D}"/>
</file>

<file path=customXml/itemProps2.xml><?xml version="1.0" encoding="utf-8"?>
<ds:datastoreItem xmlns:ds="http://schemas.openxmlformats.org/officeDocument/2006/customXml" ds:itemID="{F1F2533F-A85F-4DE1-A0F4-26E85C5FB97F}"/>
</file>

<file path=customXml/itemProps3.xml><?xml version="1.0" encoding="utf-8"?>
<ds:datastoreItem xmlns:ds="http://schemas.openxmlformats.org/officeDocument/2006/customXml" ds:itemID="{6A1E0498-7A98-40F3-83B4-C066684A84DB}"/>
</file>

<file path=docProps/app.xml><?xml version="1.0" encoding="utf-8"?>
<Properties xmlns="http://schemas.openxmlformats.org/officeDocument/2006/extended-properties" xmlns:vt="http://schemas.openxmlformats.org/officeDocument/2006/docPropsVTypes">
  <TotalTime>24700</TotalTime>
  <Words>995</Words>
  <Application>Microsoft Macintosh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 Black</vt:lpstr>
      <vt:lpstr>Garamond</vt:lpstr>
      <vt:lpstr>Arial</vt:lpstr>
      <vt:lpstr>Century Gothic</vt:lpstr>
      <vt:lpstr>Savon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Leticia Gómez Aguado</dc:creator>
  <cp:lastModifiedBy>Mehta, Krishna (Student)</cp:lastModifiedBy>
  <cp:revision>4</cp:revision>
  <dcterms:created xsi:type="dcterms:W3CDTF">2021-04-14T13:13:01Z</dcterms:created>
  <dcterms:modified xsi:type="dcterms:W3CDTF">2023-04-28T15:58:50Z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0x0101006F39E85942EA2042BB0575791D718127</vt:lpwstr>
  </property>
</Properties>
</file>